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04" r:id="rId2"/>
    <p:sldId id="269" r:id="rId3"/>
    <p:sldId id="323" r:id="rId4"/>
    <p:sldId id="295" r:id="rId5"/>
    <p:sldId id="320" r:id="rId6"/>
    <p:sldId id="299" r:id="rId7"/>
    <p:sldId id="321" r:id="rId8"/>
    <p:sldId id="301" r:id="rId9"/>
    <p:sldId id="302" r:id="rId10"/>
    <p:sldId id="300" r:id="rId11"/>
    <p:sldId id="298" r:id="rId12"/>
    <p:sldId id="322" r:id="rId13"/>
    <p:sldId id="282" r:id="rId14"/>
    <p:sldId id="324" r:id="rId15"/>
    <p:sldId id="325" r:id="rId16"/>
    <p:sldId id="283" r:id="rId17"/>
  </p:sldIdLst>
  <p:sldSz cx="12188825" cy="6858000"/>
  <p:notesSz cx="6858000" cy="9144000"/>
  <p:custDataLst>
    <p:tags r:id="rId19"/>
  </p:custDataLst>
  <p:defaultTextStyle>
    <a:defPPr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000000"/>
    <a:srgbClr val="332D33"/>
    <a:srgbClr val="D2F3FA"/>
    <a:srgbClr val="F2F2F2"/>
    <a:srgbClr val="E7C5AA"/>
    <a:srgbClr val="4A1B1A"/>
    <a:srgbClr val="7F7F7F"/>
    <a:srgbClr val="BFBFBF"/>
    <a:srgbClr val="D5D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44" autoAdjust="0"/>
    <p:restoredTop sz="94660"/>
  </p:normalViewPr>
  <p:slideViewPr>
    <p:cSldViewPr>
      <p:cViewPr varScale="1">
        <p:scale>
          <a:sx n="91" d="100"/>
          <a:sy n="91" d="100"/>
        </p:scale>
        <p:origin x="486" y="10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2.png>
</file>

<file path=ppt/media/image3.png>
</file>

<file path=ppt/media/image4.png>
</file>

<file path=ppt/media/image6.pn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CB459-46AB-4256-8421-53C4A88345B9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AED6-B06E-434C-AACE-60A1A7542B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88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37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73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4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70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29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087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4997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6898" y="206375"/>
            <a:ext cx="2742486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441" y="206375"/>
            <a:ext cx="802431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4450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0618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48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34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790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23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686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613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58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7269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441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5986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75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9027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71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5937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480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48" indent="0">
              <a:buNone/>
              <a:defRPr sz="3732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0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3111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257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xStyles>
    <p:titleStyle>
      <a:lvl1pPr algn="ctr" defTabSz="121889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Arial Unicode MS" panose="020B0604020202020204" pitchFamily="34" charset="-122"/>
          <a:cs typeface="+mj-cs"/>
        </a:defRPr>
      </a:lvl1pPr>
    </p:titleStyle>
    <p:bodyStyle>
      <a:lvl1pPr marL="457086" indent="-457086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1pPr>
      <a:lvl2pPr marL="990352" indent="-380905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2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2pPr>
      <a:lvl3pPr marL="152361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3pPr>
      <a:lvl4pPr marL="213306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4pPr>
      <a:lvl5pPr marL="2742514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5pPr>
      <a:lvl6pPr marL="3351962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40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85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5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6444211" y="559723"/>
            <a:ext cx="5738557" cy="5738557"/>
          </a:xfrm>
          <a:prstGeom prst="ellipse">
            <a:avLst/>
          </a:prstGeom>
          <a:blipFill dpi="0" rotWithShape="1">
            <a:blip r:embed="rId5"/>
            <a:srcRect/>
            <a:stretch>
              <a:fillRect l="-1179" t="-7972" r="-911" b="-1150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45" y="552368"/>
            <a:ext cx="5753264" cy="5753264"/>
          </a:xfrm>
          <a:prstGeom prst="ellipse">
            <a:avLst/>
          </a:prstGeom>
          <a:blipFill dpi="0" rotWithShape="1">
            <a:blip r:embed="rId6"/>
            <a:srcRect/>
            <a:stretch>
              <a:fillRect l="-6726" t="-1076" r="-29396" b="-101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137652" y="453445"/>
            <a:ext cx="5951111" cy="5951111"/>
          </a:xfrm>
          <a:prstGeom prst="ellipse">
            <a:avLst/>
          </a:prstGeom>
          <a:solidFill>
            <a:srgbClr val="332D3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1686" y="2405550"/>
            <a:ext cx="5723042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9600" kern="0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zh-CN" altLang="en-US" sz="9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76962" y="5097151"/>
            <a:ext cx="44724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第九組  許勇晉 郭祐勛 宋睿哲  </a:t>
            </a:r>
            <a:endParaRPr lang="zh-CN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K.Williams - 菊次郎的夏天 - 钢琴版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3942" y="-1371176"/>
            <a:ext cx="812588" cy="81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71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9756" y="116632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用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案例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2" name="物件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8305647"/>
              </p:ext>
            </p:extLst>
          </p:nvPr>
        </p:nvGraphicFramePr>
        <p:xfrm>
          <a:off x="2653822" y="476672"/>
          <a:ext cx="7791450" cy="604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Visio" r:id="rId3" imgW="7791486" imgH="6048246" progId="Visio.Drawing.15">
                  <p:embed/>
                </p:oleObj>
              </mc:Choice>
              <mc:Fallback>
                <p:oleObj name="Visio" r:id="rId3" imgW="7791486" imgH="604824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3822" y="476672"/>
                        <a:ext cx="7791450" cy="6048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36261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7783256" y="-2259632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593953" y="0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2" name="物件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894760"/>
              </p:ext>
            </p:extLst>
          </p:nvPr>
        </p:nvGraphicFramePr>
        <p:xfrm>
          <a:off x="621804" y="1700808"/>
          <a:ext cx="8410575" cy="420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" name="Visio" r:id="rId3" imgW="8410629" imgH="4200525" progId="Visio.Drawing.15">
                  <p:embed/>
                </p:oleObj>
              </mc:Choice>
              <mc:Fallback>
                <p:oleObj name="Visio" r:id="rId3" imgW="8410629" imgH="420052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1804" y="1700808"/>
                        <a:ext cx="8410575" cy="420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77999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0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lang="en-US" altLang="zh-CN" sz="60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419907" y="1529299"/>
            <a:ext cx="7895176" cy="46493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PowerPoint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Visio 2013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(UML)</a:t>
            </a:r>
          </a:p>
          <a:p>
            <a:pPr lvl="1"/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宋睿哲：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UML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繪製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撰寫、審查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郭祐勛：動機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、目的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8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lang="zh-TW" altLang="en-US" sz="48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lang="en-US" altLang="zh-CN" sz="48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23" name="群組 2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24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Doc.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69841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solidFill>
                  <a:srgbClr val="FFCC99"/>
                </a:solidFill>
              </a:rPr>
              <a:t>Schedule</a:t>
            </a:r>
            <a:endParaRPr lang="zh-CN" altLang="en-US" sz="48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607863"/>
              </p:ext>
            </p:extLst>
          </p:nvPr>
        </p:nvGraphicFramePr>
        <p:xfrm>
          <a:off x="1485900" y="1988840"/>
          <a:ext cx="9391408" cy="3325525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決定題目、需求分析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撰寫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Word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動機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目的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、需求分析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繪製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UML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圖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PPT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初稿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…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…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934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2330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kumimoji="0" lang="en-US" altLang="zh-CN" sz="60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383812" y="1699592"/>
            <a:ext cx="7895176" cy="48245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Xcode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 9.0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iPhone6s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、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iPad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2017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宋睿哲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：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整合、家具匯入、支援</a:t>
            </a: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zh-TW" sz="2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kumimoji="0" lang="zh-TW" altLang="zh-TW" sz="2800" b="0" i="0" u="none" strike="noStrike" kern="1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kumimoji="0" lang="zh-TW" altLang="en-US" sz="2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功能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撰寫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、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UML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圖繪製</a:t>
            </a: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郭祐勛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：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UI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設計、實作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kumimoji="0" lang="zh-TW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12" name="群組 11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13" name="群組 1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16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App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4372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Arial"/>
                <a:cs typeface="+mn-cs"/>
              </a:rPr>
              <a:t>Schedule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499936"/>
              </p:ext>
            </p:extLst>
          </p:nvPr>
        </p:nvGraphicFramePr>
        <p:xfrm>
          <a:off x="1455532" y="1700808"/>
          <a:ext cx="9391408" cy="475075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題目發想，確立製作方向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研讀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ARKit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</a:t>
                      </a:r>
                      <a:r>
                        <a:rPr lang="zh-TW" altLang="en-US" sz="24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官方</a:t>
                      </a:r>
                      <a:r>
                        <a:rPr lang="en-US" altLang="zh-TW" sz="2400" kern="1200" dirty="0" smtClean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Document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設計、實作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平面偵測、家具模型蒐集繪製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找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相關的第三方資源、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物體呈現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物體的移動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&amp;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刪除、匯入家具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家具的旋轉、調整家具大小、整合程式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7106538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介面調整、報告撰寫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621295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穩定度及各場域的測試、錄製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完成報告、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5853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35929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0" y="893"/>
            <a:ext cx="7643494" cy="685621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6171" y="-537008"/>
            <a:ext cx="3551470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用一支好用的钢笔的品质，来比喻装修品质，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书房的设计自然流露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 </a:t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76883" y="1916832"/>
            <a:ext cx="3498899" cy="3405108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20627" y="2649890"/>
            <a:ext cx="24114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dirty="0">
                <a:ln w="0"/>
                <a:solidFill>
                  <a:srgbClr val="FFCC9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4000" dirty="0">
              <a:ln w="0"/>
              <a:solidFill>
                <a:srgbClr val="FFCC99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436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810869" y="1674638"/>
            <a:ext cx="236520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72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CN" sz="7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546908" y="1270290"/>
            <a:ext cx="2365204" cy="2024634"/>
            <a:chOff x="4929731" y="1291869"/>
            <a:chExt cx="2365204" cy="2024634"/>
          </a:xfrm>
        </p:grpSpPr>
        <p:sp>
          <p:nvSpPr>
            <p:cNvPr id="13" name="椭圆 12"/>
            <p:cNvSpPr/>
            <p:nvPr/>
          </p:nvSpPr>
          <p:spPr>
            <a:xfrm>
              <a:off x="5100016" y="1291869"/>
              <a:ext cx="2024634" cy="2024634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5" name="文本框 12"/>
            <p:cNvSpPr txBox="1">
              <a:spLocks noChangeArrowheads="1"/>
            </p:cNvSpPr>
            <p:nvPr/>
          </p:nvSpPr>
          <p:spPr bwMode="auto">
            <a:xfrm>
              <a:off x="4929731" y="1666389"/>
              <a:ext cx="236520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動機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6225426" y="1259730"/>
            <a:ext cx="2366456" cy="2024633"/>
            <a:chOff x="8517539" y="1333109"/>
            <a:chExt cx="2366456" cy="2024633"/>
          </a:xfrm>
        </p:grpSpPr>
        <p:sp>
          <p:nvSpPr>
            <p:cNvPr id="14" name="椭圆 13"/>
            <p:cNvSpPr/>
            <p:nvPr/>
          </p:nvSpPr>
          <p:spPr>
            <a:xfrm>
              <a:off x="8688450" y="1333109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16" name="文本框 13"/>
            <p:cNvSpPr txBox="1">
              <a:spLocks noChangeArrowheads="1"/>
            </p:cNvSpPr>
            <p:nvPr/>
          </p:nvSpPr>
          <p:spPr bwMode="auto">
            <a:xfrm>
              <a:off x="8517539" y="1678062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目的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2254986" y="5111496"/>
            <a:ext cx="7631367" cy="707886"/>
            <a:chOff x="2254986" y="5111496"/>
            <a:chExt cx="7631367" cy="707886"/>
          </a:xfrm>
        </p:grpSpPr>
        <p:sp>
          <p:nvSpPr>
            <p:cNvPr id="20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4000" dirty="0" smtClean="0">
                  <a:solidFill>
                    <a:srgbClr val="332D3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目錄</a:t>
              </a:r>
              <a:endParaRPr lang="en-US" altLang="zh-CN" sz="4000" dirty="0">
                <a:solidFill>
                  <a:srgbClr val="332D3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254986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18722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8905197" y="1270291"/>
            <a:ext cx="2366456" cy="2024633"/>
            <a:chOff x="9307877" y="3349623"/>
            <a:chExt cx="2366456" cy="2024633"/>
          </a:xfrm>
        </p:grpSpPr>
        <p:sp>
          <p:nvSpPr>
            <p:cNvPr id="25" name="椭圆 13"/>
            <p:cNvSpPr/>
            <p:nvPr/>
          </p:nvSpPr>
          <p:spPr>
            <a:xfrm>
              <a:off x="9478788" y="3349623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27" name="文本框 13"/>
            <p:cNvSpPr txBox="1">
              <a:spLocks noChangeArrowheads="1"/>
            </p:cNvSpPr>
            <p:nvPr/>
          </p:nvSpPr>
          <p:spPr bwMode="auto">
            <a:xfrm>
              <a:off x="9307877" y="3751215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需</a:t>
              </a:r>
              <a:r>
                <a:rPr lang="zh-TW" altLang="en-US" sz="72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求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3146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91759" y="2132856"/>
            <a:ext cx="2880962" cy="287257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1804" y="2292190"/>
            <a:ext cx="2891659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998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7998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趨勢</a:t>
            </a:r>
            <a:endParaRPr lang="en-US" altLang="zh-CN" sz="7998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51809" y="1700808"/>
            <a:ext cx="8136903" cy="394967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隨著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城市人口密集化程度的上升，但可利用的土地卻有限制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，導致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土地的價格節節上漲，為了擴展生活的空間，數也數不盡高樓大廈紛紛林立而起，人們居住的樓層越來越高，但實際上能用的坪數卻還是一樣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少。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如何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購買家具、如何精美的佈置已經變成了一門學問。</a:t>
            </a:r>
            <a:endParaRPr lang="zh-TW" altLang="en-US" sz="2800" dirty="0"/>
          </a:p>
          <a:p>
            <a:r>
              <a:rPr lang="zh-CN" altLang="en-US" sz="2666" dirty="0" smtClean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zh-CN" altLang="en-US" sz="2666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65869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83152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32461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動</a:t>
            </a:r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機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1904849" y="2644981"/>
            <a:ext cx="9505056" cy="4336382"/>
          </a:xfrm>
        </p:spPr>
        <p:txBody>
          <a:bodyPr/>
          <a:lstStyle/>
          <a:p>
            <a:pPr marL="0" indent="0" algn="just"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有些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659861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67355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11663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目的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3563527" y="611272"/>
            <a:ext cx="7787965" cy="5918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利用</a:t>
            </a:r>
            <a:r>
              <a:rPr lang="en-US" altLang="zh-TW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，我們可以讓虛擬家具與現實場景做互動，以便於解決購買家具時的困擾。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在購買前便知道此家具購買後，對於整體的美觀是否滿意。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擺放家具時，需讓家具能夠做各角度的旋轉及移動。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即便處在沒有網路的情況下，也能夠佈置。</a:t>
            </a: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42156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589162" y="137861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2188501"/>
            <a:ext cx="208712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需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求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分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析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直排文字版面配置區 2"/>
          <p:cNvSpPr txBox="1">
            <a:spLocks/>
          </p:cNvSpPr>
          <p:nvPr/>
        </p:nvSpPr>
        <p:spPr>
          <a:xfrm>
            <a:off x="3358108" y="1387862"/>
            <a:ext cx="7532739" cy="4836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32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親自至家具行挑選家具。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08049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2422004" y="692696"/>
            <a:ext cx="9478789" cy="5544616"/>
          </a:xfrm>
        </p:spPr>
        <p:txBody>
          <a:bodyPr>
            <a:noAutofit/>
          </a:bodyPr>
          <a:lstStyle/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偵測平面：能夠偵測現實環境並將平面顯示出來。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放置家具：點擊平面的任意一處即可放置想要的家具。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移動：可以任意移動已放置在平面上的家具。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旋轉：</a:t>
            </a:r>
            <a:r>
              <a:rPr lang="zh-TW" altLang="en-US" sz="3000" dirty="0">
                <a:latin typeface="標楷體" panose="03000509000000000000" pitchFamily="65" charset="-120"/>
                <a:ea typeface="標楷體" panose="03000509000000000000" pitchFamily="65" charset="-120"/>
              </a:rPr>
              <a:t>可以</a:t>
            </a:r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任意旋轉已</a:t>
            </a:r>
            <a:r>
              <a:rPr lang="zh-TW" altLang="en-US" sz="3000" dirty="0">
                <a:latin typeface="標楷體" panose="03000509000000000000" pitchFamily="65" charset="-120"/>
                <a:ea typeface="標楷體" panose="03000509000000000000" pitchFamily="65" charset="-120"/>
              </a:rPr>
              <a:t>放置在平面上的家具</a:t>
            </a:r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刪除：可以選擇單一家具刪除或者清空已擺放的所有家具。</a:t>
            </a:r>
            <a:endParaRPr lang="zh-TW" altLang="en-US" sz="3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254974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197869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1361745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5" name="文本框 12"/>
          <p:cNvSpPr txBox="1">
            <a:spLocks noChangeArrowheads="1"/>
          </p:cNvSpPr>
          <p:nvPr/>
        </p:nvSpPr>
        <p:spPr bwMode="auto">
          <a:xfrm>
            <a:off x="4911810" y="1657598"/>
            <a:ext cx="236520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效果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3"/>
          <p:cNvSpPr txBox="1">
            <a:spLocks noChangeArrowheads="1"/>
          </p:cNvSpPr>
          <p:nvPr/>
        </p:nvSpPr>
        <p:spPr bwMode="auto">
          <a:xfrm>
            <a:off x="8462027" y="1628800"/>
            <a:ext cx="236645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工艺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88963" y="5097378"/>
            <a:ext cx="500107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ct val="0"/>
              </a:spcBef>
              <a:buFontTx/>
              <a:buNone/>
              <a:defRPr sz="4000">
                <a:solidFill>
                  <a:srgbClr val="332D33"/>
                </a:solidFill>
                <a:cs typeface="+mn-ea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 smtClean="0">
                <a:sym typeface="+mn-lt"/>
              </a:rPr>
              <a:t>UML</a:t>
            </a:r>
            <a:endParaRPr lang="en-US" altLang="zh-CN" dirty="0"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254986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818722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9" name="椭圆 10"/>
          <p:cNvSpPr/>
          <p:nvPr/>
        </p:nvSpPr>
        <p:spPr>
          <a:xfrm>
            <a:off x="4642736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2" name="椭圆 10"/>
          <p:cNvSpPr/>
          <p:nvPr/>
        </p:nvSpPr>
        <p:spPr>
          <a:xfrm>
            <a:off x="8170553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5" name="文本框 4"/>
          <p:cNvSpPr txBox="1">
            <a:spLocks noChangeArrowheads="1"/>
          </p:cNvSpPr>
          <p:nvPr/>
        </p:nvSpPr>
        <p:spPr bwMode="auto">
          <a:xfrm>
            <a:off x="4783011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使用案例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6" name="文本框 4"/>
          <p:cNvSpPr txBox="1">
            <a:spLocks noChangeArrowheads="1"/>
          </p:cNvSpPr>
          <p:nvPr/>
        </p:nvSpPr>
        <p:spPr bwMode="auto">
          <a:xfrm>
            <a:off x="8174551" y="1980578"/>
            <a:ext cx="268012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圖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60934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-727928" y="-681715"/>
            <a:ext cx="5021159" cy="4830795"/>
          </a:xfrm>
          <a:prstGeom prst="ellipse">
            <a:avLst/>
          </a:prstGeom>
          <a:blipFill dpi="0" rotWithShape="1">
            <a:blip r:embed="rId3"/>
            <a:srcRect/>
            <a:stretch>
              <a:fillRect l="-35335" t="-16" r="-15153" b="-332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90193" y="671853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b="1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600" b="1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zh-CN" altLang="en-US" sz="6600" b="1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2" name="物件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0333056"/>
              </p:ext>
            </p:extLst>
          </p:nvPr>
        </p:nvGraphicFramePr>
        <p:xfrm>
          <a:off x="4273553" y="1196752"/>
          <a:ext cx="7219484" cy="4877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Visio" r:id="rId4" imgW="8924798" imgH="6029422" progId="Visio.Drawing.15">
                  <p:embed/>
                </p:oleObj>
              </mc:Choice>
              <mc:Fallback>
                <p:oleObj name="Visio" r:id="rId4" imgW="8924798" imgH="602942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73553" y="1196752"/>
                        <a:ext cx="7219484" cy="48771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91623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3000" advClick="0" advTm="0">
        <p159:morph option="byObjec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601D810-B477-4B0E-8281-2A40B20D9BC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ULTRA_SCORM_SLIDE_COUNT" val="5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室内设计PPT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造字工房悦黑体验版纤细体"/>
        <a:cs typeface=""/>
      </a:majorFont>
      <a:minorFont>
        <a:latin typeface="Arial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/>
          <a:srcRect/>
          <a:stretch>
            <a:fillRect l="-34529" t="-808" r="-17185" b="-316"/>
          </a:stretch>
        </a:blip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dirty="0"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3066</TotalTime>
  <Words>767</Words>
  <Application>Microsoft Office PowerPoint</Application>
  <PresentationFormat>自訂</PresentationFormat>
  <Paragraphs>126</Paragraphs>
  <Slides>16</Slides>
  <Notes>5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6" baseType="lpstr">
      <vt:lpstr>Arial Unicode MS</vt:lpstr>
      <vt:lpstr>等线</vt:lpstr>
      <vt:lpstr>造字工房悦黑体验版纤细体</vt:lpstr>
      <vt:lpstr>標楷體</vt:lpstr>
      <vt:lpstr>Arial</vt:lpstr>
      <vt:lpstr>Calibri</vt:lpstr>
      <vt:lpstr>Times New Roman</vt:lpstr>
      <vt:lpstr>Wingdings 3</vt:lpstr>
      <vt:lpstr>Office 主题​​</vt:lpstr>
      <vt:lpstr>Microsoft Visio 繪圖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第九組</dc:creator>
  <cp:lastModifiedBy>永鏡</cp:lastModifiedBy>
  <cp:revision>140</cp:revision>
  <dcterms:created xsi:type="dcterms:W3CDTF">2014-03-22T10:32:08Z</dcterms:created>
  <dcterms:modified xsi:type="dcterms:W3CDTF">2018-11-19T05:14:40Z</dcterms:modified>
</cp:coreProperties>
</file>

<file path=docProps/thumbnail.jpeg>
</file>